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nton" pitchFamily="2" charset="0"/>
      <p:regular r:id="rId9"/>
    </p:embeddedFont>
    <p:embeddedFont>
      <p:font typeface="Impact" panose="020B0806030902050204" pitchFamily="34" charset="0"/>
      <p:regular r:id="rId10"/>
    </p:embeddedFont>
    <p:embeddedFont>
      <p:font typeface="Poppins" panose="00000500000000000000" pitchFamily="2" charset="0"/>
      <p:regular r:id="rId11"/>
    </p:embeddedFont>
    <p:embeddedFont>
      <p:font typeface="Poppins Bold" panose="020B0604020202020204" charset="0"/>
      <p:regular r:id="rId12"/>
    </p:embeddedFont>
    <p:embeddedFont>
      <p:font typeface="Poppins Medium" panose="000006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95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6.svg"/><Relationship Id="rId5" Type="http://schemas.openxmlformats.org/officeDocument/2006/relationships/image" Target="../media/image21.png"/><Relationship Id="rId10"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93551">
            <a:off x="-3091661" y="3509943"/>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984372" y="3676731"/>
            <a:ext cx="14319257" cy="2841153"/>
          </a:xfrm>
          <a:prstGeom prst="rect">
            <a:avLst/>
          </a:prstGeom>
        </p:spPr>
        <p:txBody>
          <a:bodyPr lIns="0" tIns="0" rIns="0" bIns="0" rtlCol="0" anchor="t">
            <a:spAutoFit/>
          </a:bodyPr>
          <a:lstStyle/>
          <a:p>
            <a:pPr algn="ctr">
              <a:lnSpc>
                <a:spcPts val="20851"/>
              </a:lnSpc>
            </a:pPr>
            <a:r>
              <a:rPr lang="en-US" sz="14893">
                <a:solidFill>
                  <a:srgbClr val="FFFFFF"/>
                </a:solidFill>
                <a:latin typeface="Impact"/>
                <a:ea typeface="Impact"/>
                <a:cs typeface="Impact"/>
                <a:sym typeface="Impact"/>
              </a:rPr>
              <a:t>AUTODORM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557370" y="515041"/>
            <a:ext cx="9173259"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TABLE OF CONTENTS</a:t>
            </a:r>
          </a:p>
        </p:txBody>
      </p:sp>
      <p:grpSp>
        <p:nvGrpSpPr>
          <p:cNvPr id="4" name="Group 4"/>
          <p:cNvGrpSpPr/>
          <p:nvPr/>
        </p:nvGrpSpPr>
        <p:grpSpPr>
          <a:xfrm>
            <a:off x="4691861" y="3270559"/>
            <a:ext cx="3319769" cy="331976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6" name="TextBox 6"/>
            <p:cNvSpPr txBox="1"/>
            <p:nvPr/>
          </p:nvSpPr>
          <p:spPr>
            <a:xfrm>
              <a:off x="76200" y="-9525"/>
              <a:ext cx="660400" cy="746125"/>
            </a:xfrm>
            <a:prstGeom prst="rect">
              <a:avLst/>
            </a:prstGeom>
          </p:spPr>
          <p:txBody>
            <a:bodyPr lIns="50800" tIns="50800" rIns="50800" bIns="50800" rtlCol="0" anchor="ctr"/>
            <a:lstStyle/>
            <a:p>
              <a:pPr algn="ctr">
                <a:lnSpc>
                  <a:spcPts val="4479"/>
                </a:lnSpc>
              </a:pPr>
              <a:r>
                <a:rPr lang="en-US" sz="3199" b="1">
                  <a:solidFill>
                    <a:srgbClr val="FFFFFF"/>
                  </a:solidFill>
                  <a:latin typeface="Poppins Bold"/>
                  <a:ea typeface="Poppins Bold"/>
                  <a:cs typeface="Poppins Bold"/>
                  <a:sym typeface="Poppins Bold"/>
                </a:rPr>
                <a:t>01.</a:t>
              </a:r>
            </a:p>
            <a:p>
              <a:pPr algn="ctr">
                <a:lnSpc>
                  <a:spcPts val="3639"/>
                </a:lnSpc>
              </a:pPr>
              <a:r>
                <a:rPr lang="en-US" sz="2599">
                  <a:solidFill>
                    <a:srgbClr val="FFFFFF"/>
                  </a:solidFill>
                  <a:latin typeface="Poppins"/>
                  <a:ea typeface="Poppins"/>
                  <a:cs typeface="Poppins"/>
                  <a:sym typeface="Poppins"/>
                </a:rPr>
                <a:t>Our team</a:t>
              </a:r>
            </a:p>
          </p:txBody>
        </p:sp>
      </p:grpSp>
      <p:grpSp>
        <p:nvGrpSpPr>
          <p:cNvPr id="7" name="Group 7"/>
          <p:cNvGrpSpPr/>
          <p:nvPr/>
        </p:nvGrpSpPr>
        <p:grpSpPr>
          <a:xfrm>
            <a:off x="9446644" y="3270559"/>
            <a:ext cx="3248287" cy="3281927"/>
            <a:chOff x="0" y="0"/>
            <a:chExt cx="738541" cy="746190"/>
          </a:xfrm>
        </p:grpSpPr>
        <p:sp>
          <p:nvSpPr>
            <p:cNvPr id="8" name="Freeform 8"/>
            <p:cNvSpPr/>
            <p:nvPr/>
          </p:nvSpPr>
          <p:spPr>
            <a:xfrm>
              <a:off x="0" y="0"/>
              <a:ext cx="738541" cy="746190"/>
            </a:xfrm>
            <a:custGeom>
              <a:avLst/>
              <a:gdLst/>
              <a:ahLst/>
              <a:cxnLst/>
              <a:rect l="l" t="t" r="r" b="b"/>
              <a:pathLst>
                <a:path w="738541" h="746190">
                  <a:moveTo>
                    <a:pt x="369271" y="0"/>
                  </a:moveTo>
                  <a:cubicBezTo>
                    <a:pt x="165328" y="0"/>
                    <a:pt x="0" y="167040"/>
                    <a:pt x="0" y="373095"/>
                  </a:cubicBezTo>
                  <a:cubicBezTo>
                    <a:pt x="0" y="579150"/>
                    <a:pt x="165328" y="746190"/>
                    <a:pt x="369271" y="746190"/>
                  </a:cubicBezTo>
                  <a:cubicBezTo>
                    <a:pt x="573213" y="746190"/>
                    <a:pt x="738541" y="579150"/>
                    <a:pt x="738541" y="373095"/>
                  </a:cubicBezTo>
                  <a:cubicBezTo>
                    <a:pt x="738541" y="167040"/>
                    <a:pt x="573213" y="0"/>
                    <a:pt x="369271"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9" name="TextBox 9"/>
            <p:cNvSpPr txBox="1"/>
            <p:nvPr/>
          </p:nvSpPr>
          <p:spPr>
            <a:xfrm>
              <a:off x="69238" y="-25295"/>
              <a:ext cx="600065" cy="701529"/>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02.</a:t>
              </a:r>
            </a:p>
            <a:p>
              <a:pPr algn="ctr">
                <a:lnSpc>
                  <a:spcPts val="3639"/>
                </a:lnSpc>
              </a:pPr>
              <a:r>
                <a:rPr lang="en-US" sz="2599">
                  <a:solidFill>
                    <a:srgbClr val="FFFFFF"/>
                  </a:solidFill>
                  <a:latin typeface="Poppins"/>
                  <a:ea typeface="Poppins"/>
                  <a:cs typeface="Poppins"/>
                  <a:sym typeface="Poppins"/>
                </a:rPr>
                <a:t>Our mission</a:t>
              </a:r>
            </a:p>
          </p:txBody>
        </p:sp>
      </p:grpSp>
      <p:sp>
        <p:nvSpPr>
          <p:cNvPr id="10" name="Freeform 10"/>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4727602" y="6867610"/>
            <a:ext cx="3284028" cy="3318038"/>
            <a:chOff x="0" y="0"/>
            <a:chExt cx="738541" cy="746190"/>
          </a:xfrm>
        </p:grpSpPr>
        <p:sp>
          <p:nvSpPr>
            <p:cNvPr id="12" name="Freeform 12"/>
            <p:cNvSpPr/>
            <p:nvPr/>
          </p:nvSpPr>
          <p:spPr>
            <a:xfrm>
              <a:off x="0" y="0"/>
              <a:ext cx="738541" cy="746190"/>
            </a:xfrm>
            <a:custGeom>
              <a:avLst/>
              <a:gdLst/>
              <a:ahLst/>
              <a:cxnLst/>
              <a:rect l="l" t="t" r="r" b="b"/>
              <a:pathLst>
                <a:path w="738541" h="746190">
                  <a:moveTo>
                    <a:pt x="369271" y="0"/>
                  </a:moveTo>
                  <a:cubicBezTo>
                    <a:pt x="165328" y="0"/>
                    <a:pt x="0" y="167040"/>
                    <a:pt x="0" y="373095"/>
                  </a:cubicBezTo>
                  <a:cubicBezTo>
                    <a:pt x="0" y="579150"/>
                    <a:pt x="165328" y="746190"/>
                    <a:pt x="369271" y="746190"/>
                  </a:cubicBezTo>
                  <a:cubicBezTo>
                    <a:pt x="573213" y="746190"/>
                    <a:pt x="738541" y="579150"/>
                    <a:pt x="738541" y="373095"/>
                  </a:cubicBezTo>
                  <a:cubicBezTo>
                    <a:pt x="738541" y="167040"/>
                    <a:pt x="573213" y="0"/>
                    <a:pt x="369271"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3" name="TextBox 13"/>
            <p:cNvSpPr txBox="1"/>
            <p:nvPr/>
          </p:nvSpPr>
          <p:spPr>
            <a:xfrm>
              <a:off x="69238" y="-25295"/>
              <a:ext cx="600065" cy="701529"/>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03.</a:t>
              </a:r>
            </a:p>
            <a:p>
              <a:pPr algn="ctr">
                <a:lnSpc>
                  <a:spcPts val="3639"/>
                </a:lnSpc>
              </a:pPr>
              <a:r>
                <a:rPr lang="en-US" sz="2599">
                  <a:solidFill>
                    <a:srgbClr val="FFFFFF"/>
                  </a:solidFill>
                  <a:latin typeface="Poppins"/>
                  <a:ea typeface="Poppins"/>
                  <a:cs typeface="Poppins"/>
                  <a:sym typeface="Poppins"/>
                </a:rPr>
                <a:t>Work progress</a:t>
              </a:r>
            </a:p>
          </p:txBody>
        </p:sp>
      </p:grpSp>
      <p:grpSp>
        <p:nvGrpSpPr>
          <p:cNvPr id="14" name="Group 14"/>
          <p:cNvGrpSpPr/>
          <p:nvPr/>
        </p:nvGrpSpPr>
        <p:grpSpPr>
          <a:xfrm>
            <a:off x="9446644" y="6867610"/>
            <a:ext cx="3248287" cy="3244086"/>
            <a:chOff x="0" y="0"/>
            <a:chExt cx="824687" cy="823620"/>
          </a:xfrm>
        </p:grpSpPr>
        <p:sp>
          <p:nvSpPr>
            <p:cNvPr id="15" name="Freeform 15"/>
            <p:cNvSpPr/>
            <p:nvPr/>
          </p:nvSpPr>
          <p:spPr>
            <a:xfrm>
              <a:off x="0" y="0"/>
              <a:ext cx="824687" cy="823620"/>
            </a:xfrm>
            <a:custGeom>
              <a:avLst/>
              <a:gdLst/>
              <a:ahLst/>
              <a:cxnLst/>
              <a:rect l="l" t="t" r="r" b="b"/>
              <a:pathLst>
                <a:path w="824687" h="823620">
                  <a:moveTo>
                    <a:pt x="412343" y="0"/>
                  </a:moveTo>
                  <a:cubicBezTo>
                    <a:pt x="184612" y="0"/>
                    <a:pt x="0" y="184374"/>
                    <a:pt x="0" y="411810"/>
                  </a:cubicBezTo>
                  <a:cubicBezTo>
                    <a:pt x="0" y="639246"/>
                    <a:pt x="184612" y="823620"/>
                    <a:pt x="412343" y="823620"/>
                  </a:cubicBezTo>
                  <a:cubicBezTo>
                    <a:pt x="640074" y="823620"/>
                    <a:pt x="824687" y="639246"/>
                    <a:pt x="824687" y="411810"/>
                  </a:cubicBezTo>
                  <a:cubicBezTo>
                    <a:pt x="824687" y="184374"/>
                    <a:pt x="640074" y="0"/>
                    <a:pt x="412343"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6" name="TextBox 16"/>
            <p:cNvSpPr txBox="1"/>
            <p:nvPr/>
          </p:nvSpPr>
          <p:spPr>
            <a:xfrm>
              <a:off x="77314" y="-18036"/>
              <a:ext cx="670058" cy="764441"/>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04.</a:t>
              </a:r>
            </a:p>
            <a:p>
              <a:pPr algn="ctr">
                <a:lnSpc>
                  <a:spcPts val="3639"/>
                </a:lnSpc>
              </a:pPr>
              <a:r>
                <a:rPr lang="en-US" sz="2599">
                  <a:solidFill>
                    <a:srgbClr val="FFFFFF"/>
                  </a:solidFill>
                  <a:latin typeface="Poppins"/>
                  <a:ea typeface="Poppins"/>
                  <a:cs typeface="Poppins"/>
                  <a:sym typeface="Poppins"/>
                </a:rPr>
                <a:t>Programs we used</a:t>
              </a:r>
            </a:p>
          </p:txBody>
        </p:sp>
      </p:grpSp>
      <p:sp>
        <p:nvSpPr>
          <p:cNvPr id="17" name="Freeform 17"/>
          <p:cNvSpPr/>
          <p:nvPr/>
        </p:nvSpPr>
        <p:spPr>
          <a:xfrm>
            <a:off x="14133205" y="6359572"/>
            <a:ext cx="4303783" cy="4303783"/>
          </a:xfrm>
          <a:custGeom>
            <a:avLst/>
            <a:gdLst/>
            <a:ahLst/>
            <a:cxnLst/>
            <a:rect l="l" t="t" r="r" b="b"/>
            <a:pathLst>
              <a:path w="4303783" h="4303783">
                <a:moveTo>
                  <a:pt x="0" y="0"/>
                </a:moveTo>
                <a:lnTo>
                  <a:pt x="4303783" y="0"/>
                </a:lnTo>
                <a:lnTo>
                  <a:pt x="4303783" y="4303783"/>
                </a:lnTo>
                <a:lnTo>
                  <a:pt x="0" y="4303783"/>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07796" y="-376799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74303" y="216534"/>
            <a:ext cx="2948680" cy="2959442"/>
          </a:xfrm>
          <a:custGeom>
            <a:avLst/>
            <a:gdLst/>
            <a:ahLst/>
            <a:cxnLst/>
            <a:rect l="l" t="t" r="r" b="b"/>
            <a:pathLst>
              <a:path w="2948680" h="2959442">
                <a:moveTo>
                  <a:pt x="0" y="0"/>
                </a:moveTo>
                <a:lnTo>
                  <a:pt x="2948680" y="0"/>
                </a:lnTo>
                <a:lnTo>
                  <a:pt x="2948680" y="2959442"/>
                </a:lnTo>
                <a:lnTo>
                  <a:pt x="0" y="2959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6508" y="-938824"/>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36200" y="9083515"/>
            <a:ext cx="2378335" cy="2387015"/>
          </a:xfrm>
          <a:custGeom>
            <a:avLst/>
            <a:gdLst/>
            <a:ahLst/>
            <a:cxnLst/>
            <a:rect l="l" t="t" r="r" b="b"/>
            <a:pathLst>
              <a:path w="2378335" h="2387015">
                <a:moveTo>
                  <a:pt x="0" y="0"/>
                </a:moveTo>
                <a:lnTo>
                  <a:pt x="2378334" y="0"/>
                </a:lnTo>
                <a:lnTo>
                  <a:pt x="2378334" y="2387015"/>
                </a:lnTo>
                <a:lnTo>
                  <a:pt x="0" y="2387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373883" y="555244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9455406" y="4061801"/>
            <a:ext cx="3594618" cy="4135889"/>
            <a:chOff x="0" y="0"/>
            <a:chExt cx="4792825" cy="5514519"/>
          </a:xfrm>
        </p:grpSpPr>
        <p:grpSp>
          <p:nvGrpSpPr>
            <p:cNvPr id="8" name="Group 8"/>
            <p:cNvGrpSpPr>
              <a:grpSpLocks noChangeAspect="1"/>
            </p:cNvGrpSpPr>
            <p:nvPr/>
          </p:nvGrpSpPr>
          <p:grpSpPr>
            <a:xfrm>
              <a:off x="345586" y="0"/>
              <a:ext cx="3975062" cy="3975062"/>
              <a:chOff x="0" y="0"/>
              <a:chExt cx="6350000" cy="6350000"/>
            </a:xfrm>
          </p:grpSpPr>
          <p:sp>
            <p:nvSpPr>
              <p:cNvPr id="9" name="Freeform 9"/>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t="-38888" b="-38888"/>
                </a:stretch>
              </a:blipFill>
            </p:spPr>
            <p:txBody>
              <a:bodyPr/>
              <a:lstStyle/>
              <a:p>
                <a:endParaRPr lang="en-US"/>
              </a:p>
            </p:txBody>
          </p:sp>
          <p:sp>
            <p:nvSpPr>
              <p:cNvPr id="10" name="Freeform 10"/>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1" name="TextBox 11"/>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Beray Nuri</a:t>
              </a:r>
            </a:p>
          </p:txBody>
        </p:sp>
        <p:sp>
          <p:nvSpPr>
            <p:cNvPr id="12" name="TextBox 12"/>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Developer</a:t>
              </a:r>
            </a:p>
          </p:txBody>
        </p:sp>
      </p:grpSp>
      <p:sp>
        <p:nvSpPr>
          <p:cNvPr id="13" name="TextBox 13"/>
          <p:cNvSpPr txBox="1"/>
          <p:nvPr/>
        </p:nvSpPr>
        <p:spPr>
          <a:xfrm>
            <a:off x="5823547" y="1955960"/>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1. OUR TEAM</a:t>
            </a:r>
          </a:p>
        </p:txBody>
      </p:sp>
      <p:grpSp>
        <p:nvGrpSpPr>
          <p:cNvPr id="14" name="Group 14"/>
          <p:cNvGrpSpPr/>
          <p:nvPr/>
        </p:nvGrpSpPr>
        <p:grpSpPr>
          <a:xfrm>
            <a:off x="1028700" y="4061801"/>
            <a:ext cx="3594618" cy="4135889"/>
            <a:chOff x="0" y="0"/>
            <a:chExt cx="4792825" cy="5514519"/>
          </a:xfrm>
        </p:grpSpPr>
        <p:grpSp>
          <p:nvGrpSpPr>
            <p:cNvPr id="15" name="Group 15"/>
            <p:cNvGrpSpPr>
              <a:grpSpLocks noChangeAspect="1"/>
            </p:cNvGrpSpPr>
            <p:nvPr/>
          </p:nvGrpSpPr>
          <p:grpSpPr>
            <a:xfrm>
              <a:off x="427526" y="0"/>
              <a:ext cx="3975062" cy="3975062"/>
              <a:chOff x="0" y="0"/>
              <a:chExt cx="6350000" cy="6350000"/>
            </a:xfrm>
          </p:grpSpPr>
          <p:sp>
            <p:nvSpPr>
              <p:cNvPr id="16" name="Freeform 16"/>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t="-144" b="-144"/>
                </a:stretch>
              </a:blipFill>
            </p:spPr>
            <p:txBody>
              <a:bodyPr/>
              <a:lstStyle/>
              <a:p>
                <a:endParaRPr lang="en-US"/>
              </a:p>
            </p:txBody>
          </p:sp>
          <p:sp>
            <p:nvSpPr>
              <p:cNvPr id="17" name="Freeform 17"/>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8" name="TextBox 18"/>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Antonio Ivanov</a:t>
              </a:r>
            </a:p>
          </p:txBody>
        </p:sp>
        <p:sp>
          <p:nvSpPr>
            <p:cNvPr id="19" name="TextBox 19"/>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Founder</a:t>
              </a:r>
            </a:p>
          </p:txBody>
        </p:sp>
      </p:grpSp>
      <p:grpSp>
        <p:nvGrpSpPr>
          <p:cNvPr id="20" name="Group 20"/>
          <p:cNvGrpSpPr/>
          <p:nvPr/>
        </p:nvGrpSpPr>
        <p:grpSpPr>
          <a:xfrm>
            <a:off x="5241663" y="4061801"/>
            <a:ext cx="3594618" cy="4135889"/>
            <a:chOff x="0" y="0"/>
            <a:chExt cx="4792825" cy="5514519"/>
          </a:xfrm>
        </p:grpSpPr>
        <p:grpSp>
          <p:nvGrpSpPr>
            <p:cNvPr id="21" name="Group 21"/>
            <p:cNvGrpSpPr>
              <a:grpSpLocks noChangeAspect="1"/>
            </p:cNvGrpSpPr>
            <p:nvPr/>
          </p:nvGrpSpPr>
          <p:grpSpPr>
            <a:xfrm>
              <a:off x="408881" y="0"/>
              <a:ext cx="3975062" cy="3975062"/>
              <a:chOff x="0" y="0"/>
              <a:chExt cx="6350000" cy="6350000"/>
            </a:xfrm>
          </p:grpSpPr>
          <p:sp>
            <p:nvSpPr>
              <p:cNvPr id="22" name="Freeform 2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a:stretch>
              </a:blipFill>
            </p:spPr>
            <p:txBody>
              <a:bodyPr/>
              <a:lstStyle/>
              <a:p>
                <a:endParaRPr lang="en-US"/>
              </a:p>
            </p:txBody>
          </p:sp>
          <p:sp>
            <p:nvSpPr>
              <p:cNvPr id="23" name="Freeform 2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24" name="TextBox 24"/>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Ivan Lapchev</a:t>
              </a:r>
            </a:p>
          </p:txBody>
        </p:sp>
        <p:sp>
          <p:nvSpPr>
            <p:cNvPr id="25" name="TextBox 25"/>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Designer</a:t>
              </a:r>
            </a:p>
          </p:txBody>
        </p:sp>
      </p:grpSp>
      <p:grpSp>
        <p:nvGrpSpPr>
          <p:cNvPr id="26" name="Group 26"/>
          <p:cNvGrpSpPr/>
          <p:nvPr/>
        </p:nvGrpSpPr>
        <p:grpSpPr>
          <a:xfrm>
            <a:off x="13362488" y="4061801"/>
            <a:ext cx="3594618" cy="4135889"/>
            <a:chOff x="0" y="0"/>
            <a:chExt cx="4792825" cy="5514519"/>
          </a:xfrm>
        </p:grpSpPr>
        <p:grpSp>
          <p:nvGrpSpPr>
            <p:cNvPr id="27" name="Group 27"/>
            <p:cNvGrpSpPr>
              <a:grpSpLocks noChangeAspect="1"/>
            </p:cNvGrpSpPr>
            <p:nvPr/>
          </p:nvGrpSpPr>
          <p:grpSpPr>
            <a:xfrm>
              <a:off x="408881" y="0"/>
              <a:ext cx="3975062" cy="3975062"/>
              <a:chOff x="0" y="0"/>
              <a:chExt cx="6350000" cy="6350000"/>
            </a:xfrm>
          </p:grpSpPr>
          <p:sp>
            <p:nvSpPr>
              <p:cNvPr id="28" name="Freeform 28"/>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t="-144" b="-144"/>
                </a:stretch>
              </a:blipFill>
            </p:spPr>
            <p:txBody>
              <a:bodyPr/>
              <a:lstStyle/>
              <a:p>
                <a:endParaRPr lang="en-US"/>
              </a:p>
            </p:txBody>
          </p:sp>
          <p:sp>
            <p:nvSpPr>
              <p:cNvPr id="29" name="Freeform 29"/>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30" name="TextBox 30"/>
            <p:cNvSpPr txBox="1"/>
            <p:nvPr/>
          </p:nvSpPr>
          <p:spPr>
            <a:xfrm>
              <a:off x="0" y="4568721"/>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Georgi Gakev</a:t>
              </a:r>
            </a:p>
          </p:txBody>
        </p:sp>
        <p:sp>
          <p:nvSpPr>
            <p:cNvPr id="31" name="TextBox 31"/>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Developer</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31070" y="657225"/>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4342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5156062" y="5658901"/>
            <a:ext cx="4609246" cy="4114800"/>
          </a:xfrm>
          <a:custGeom>
            <a:avLst/>
            <a:gdLst/>
            <a:ahLst/>
            <a:cxnLst/>
            <a:rect l="l" t="t" r="r" b="b"/>
            <a:pathLst>
              <a:path w="4609246" h="4114800">
                <a:moveTo>
                  <a:pt x="4609247" y="0"/>
                </a:moveTo>
                <a:lnTo>
                  <a:pt x="0" y="0"/>
                </a:lnTo>
                <a:lnTo>
                  <a:pt x="0" y="4114800"/>
                </a:lnTo>
                <a:lnTo>
                  <a:pt x="4609247" y="4114800"/>
                </a:lnTo>
                <a:lnTo>
                  <a:pt x="46092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6422100"/>
            <a:ext cx="3864900" cy="3864900"/>
          </a:xfrm>
          <a:custGeom>
            <a:avLst/>
            <a:gdLst/>
            <a:ahLst/>
            <a:cxnLst/>
            <a:rect l="l" t="t" r="r" b="b"/>
            <a:pathLst>
              <a:path w="3864900" h="3864900">
                <a:moveTo>
                  <a:pt x="0" y="0"/>
                </a:moveTo>
                <a:lnTo>
                  <a:pt x="3864900" y="0"/>
                </a:lnTo>
                <a:lnTo>
                  <a:pt x="3864900" y="3864900"/>
                </a:lnTo>
                <a:lnTo>
                  <a:pt x="0" y="386490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921492" y="4140004"/>
            <a:ext cx="10445016" cy="2286977"/>
          </a:xfrm>
          <a:prstGeom prst="rect">
            <a:avLst/>
          </a:prstGeom>
        </p:spPr>
        <p:txBody>
          <a:bodyPr lIns="0" tIns="0" rIns="0" bIns="0" rtlCol="0" anchor="t">
            <a:spAutoFit/>
          </a:bodyPr>
          <a:lstStyle/>
          <a:p>
            <a:pPr algn="ctr">
              <a:lnSpc>
                <a:spcPts val="3621"/>
              </a:lnSpc>
            </a:pPr>
            <a:r>
              <a:rPr lang="en-US" sz="2586">
                <a:solidFill>
                  <a:srgbClr val="FFFFFF"/>
                </a:solidFill>
                <a:latin typeface="Poppins"/>
                <a:ea typeface="Poppins"/>
                <a:cs typeface="Poppins"/>
                <a:sym typeface="Poppins"/>
              </a:rPr>
              <a:t>AutoDorm is an innovative platform created to make renting a car easier. Our platform is aimed at people of all abilities. We have cars for people who want to drive in the city, and we have cars for the higher class.</a:t>
            </a:r>
          </a:p>
          <a:p>
            <a:pPr algn="ctr">
              <a:lnSpc>
                <a:spcPts val="3621"/>
              </a:lnSpc>
            </a:pPr>
            <a:endParaRPr lang="en-US" sz="2586">
              <a:solidFill>
                <a:srgbClr val="FFFFFF"/>
              </a:solidFill>
              <a:latin typeface="Poppins"/>
              <a:ea typeface="Poppins"/>
              <a:cs typeface="Poppins"/>
              <a:sym typeface="Poppins"/>
            </a:endParaRPr>
          </a:p>
        </p:txBody>
      </p:sp>
      <p:sp>
        <p:nvSpPr>
          <p:cNvPr id="7" name="TextBox 7"/>
          <p:cNvSpPr txBox="1"/>
          <p:nvPr/>
        </p:nvSpPr>
        <p:spPr>
          <a:xfrm>
            <a:off x="5823547" y="2278282"/>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2. MISSION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16530" y="-4057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22319" y="636195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22163" y="1263543"/>
            <a:ext cx="8172675" cy="7759914"/>
          </a:xfrm>
          <a:custGeom>
            <a:avLst/>
            <a:gdLst/>
            <a:ahLst/>
            <a:cxnLst/>
            <a:rect l="l" t="t" r="r" b="b"/>
            <a:pathLst>
              <a:path w="8172675" h="7759914">
                <a:moveTo>
                  <a:pt x="0" y="0"/>
                </a:moveTo>
                <a:lnTo>
                  <a:pt x="8172675" y="0"/>
                </a:lnTo>
                <a:lnTo>
                  <a:pt x="8172675" y="7759914"/>
                </a:lnTo>
                <a:lnTo>
                  <a:pt x="0" y="775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6923516" y="3692612"/>
          <a:ext cx="9425673" cy="3755124"/>
        </p:xfrm>
        <a:graphic>
          <a:graphicData uri="http://schemas.openxmlformats.org/drawingml/2006/table">
            <a:tbl>
              <a:tblPr/>
              <a:tblGrid>
                <a:gridCol w="3141891">
                  <a:extLst>
                    <a:ext uri="{9D8B030D-6E8A-4147-A177-3AD203B41FA5}">
                      <a16:colId xmlns:a16="http://schemas.microsoft.com/office/drawing/2014/main" val="20000"/>
                    </a:ext>
                  </a:extLst>
                </a:gridCol>
                <a:gridCol w="3141891">
                  <a:extLst>
                    <a:ext uri="{9D8B030D-6E8A-4147-A177-3AD203B41FA5}">
                      <a16:colId xmlns:a16="http://schemas.microsoft.com/office/drawing/2014/main" val="20001"/>
                    </a:ext>
                  </a:extLst>
                </a:gridCol>
                <a:gridCol w="3141891">
                  <a:extLst>
                    <a:ext uri="{9D8B030D-6E8A-4147-A177-3AD203B41FA5}">
                      <a16:colId xmlns:a16="http://schemas.microsoft.com/office/drawing/2014/main" val="20002"/>
                    </a:ext>
                  </a:extLst>
                </a:gridCol>
              </a:tblGrid>
              <a:tr h="1248442">
                <a:tc>
                  <a:txBody>
                    <a:bodyPr/>
                    <a:lstStyle/>
                    <a:p>
                      <a:pPr algn="ctr">
                        <a:lnSpc>
                          <a:spcPts val="2508"/>
                        </a:lnSpc>
                        <a:defRPr/>
                      </a:pPr>
                      <a:r>
                        <a:rPr lang="en-US" sz="1791">
                          <a:solidFill>
                            <a:srgbClr val="FFFFFF"/>
                          </a:solidFill>
                          <a:latin typeface="Poppins"/>
                          <a:ea typeface="Poppins"/>
                          <a:cs typeface="Poppins"/>
                          <a:sym typeface="Poppins"/>
                        </a:rPr>
                        <a:t>20.04 - 26.04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r>
                        <a:rPr lang="en-US" sz="1791">
                          <a:solidFill>
                            <a:srgbClr val="FFFFFF"/>
                          </a:solidFill>
                          <a:latin typeface="Poppins"/>
                          <a:ea typeface="Poppins"/>
                          <a:cs typeface="Poppins"/>
                          <a:sym typeface="Poppins"/>
                        </a:rPr>
                        <a:t>27.04 - 03.05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r>
                        <a:rPr lang="en-US" sz="1791">
                          <a:solidFill>
                            <a:srgbClr val="FFFFFF"/>
                          </a:solidFill>
                          <a:latin typeface="Poppins"/>
                          <a:ea typeface="Poppins"/>
                          <a:cs typeface="Poppins"/>
                          <a:sym typeface="Poppins"/>
                        </a:rPr>
                        <a:t>04.05 - 11.05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06682">
                <a:tc>
                  <a:txBody>
                    <a:bodyPr/>
                    <a:lstStyle/>
                    <a:p>
                      <a:pPr algn="ctr">
                        <a:lnSpc>
                          <a:spcPts val="2508"/>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6961616" y="6361959"/>
            <a:ext cx="3099483" cy="1045196"/>
            <a:chOff x="0" y="0"/>
            <a:chExt cx="816325" cy="275278"/>
          </a:xfrm>
        </p:grpSpPr>
        <p:sp>
          <p:nvSpPr>
            <p:cNvPr id="7" name="Freeform 7"/>
            <p:cNvSpPr/>
            <p:nvPr/>
          </p:nvSpPr>
          <p:spPr>
            <a:xfrm>
              <a:off x="0" y="0"/>
              <a:ext cx="816325" cy="275278"/>
            </a:xfrm>
            <a:custGeom>
              <a:avLst/>
              <a:gdLst/>
              <a:ahLst/>
              <a:cxnLst/>
              <a:rect l="l" t="t" r="r" b="b"/>
              <a:pathLst>
                <a:path w="816325" h="275278">
                  <a:moveTo>
                    <a:pt x="42463" y="0"/>
                  </a:moveTo>
                  <a:lnTo>
                    <a:pt x="773862" y="0"/>
                  </a:lnTo>
                  <a:cubicBezTo>
                    <a:pt x="797314" y="0"/>
                    <a:pt x="816325" y="19011"/>
                    <a:pt x="816325" y="42463"/>
                  </a:cubicBezTo>
                  <a:lnTo>
                    <a:pt x="816325" y="232815"/>
                  </a:lnTo>
                  <a:cubicBezTo>
                    <a:pt x="816325" y="256267"/>
                    <a:pt x="797314" y="275278"/>
                    <a:pt x="773862" y="275278"/>
                  </a:cubicBezTo>
                  <a:lnTo>
                    <a:pt x="42463" y="275278"/>
                  </a:lnTo>
                  <a:cubicBezTo>
                    <a:pt x="19011" y="275278"/>
                    <a:pt x="0" y="256267"/>
                    <a:pt x="0" y="232815"/>
                  </a:cubicBezTo>
                  <a:lnTo>
                    <a:pt x="0" y="42463"/>
                  </a:lnTo>
                  <a:cubicBezTo>
                    <a:pt x="0" y="19011"/>
                    <a:pt x="19011" y="0"/>
                    <a:pt x="42463" y="0"/>
                  </a:cubicBezTo>
                  <a:close/>
                </a:path>
              </a:pathLst>
            </a:custGeom>
            <a:solidFill>
              <a:srgbClr val="808285"/>
            </a:solidFill>
          </p:spPr>
          <p:txBody>
            <a:bodyPr/>
            <a:lstStyle/>
            <a:p>
              <a:endParaRPr lang="en-US"/>
            </a:p>
          </p:txBody>
        </p:sp>
        <p:sp>
          <p:nvSpPr>
            <p:cNvPr id="8" name="TextBox 8"/>
            <p:cNvSpPr txBox="1"/>
            <p:nvPr/>
          </p:nvSpPr>
          <p:spPr>
            <a:xfrm>
              <a:off x="0" y="-76200"/>
              <a:ext cx="816325" cy="351478"/>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29</a:t>
              </a:r>
            </a:p>
          </p:txBody>
        </p:sp>
      </p:grpSp>
      <p:grpSp>
        <p:nvGrpSpPr>
          <p:cNvPr id="9" name="Group 9"/>
          <p:cNvGrpSpPr/>
          <p:nvPr/>
        </p:nvGrpSpPr>
        <p:grpSpPr>
          <a:xfrm>
            <a:off x="10086611" y="6703067"/>
            <a:ext cx="3099483" cy="704088"/>
            <a:chOff x="0" y="0"/>
            <a:chExt cx="816325" cy="185439"/>
          </a:xfrm>
        </p:grpSpPr>
        <p:sp>
          <p:nvSpPr>
            <p:cNvPr id="10" name="Freeform 10"/>
            <p:cNvSpPr/>
            <p:nvPr/>
          </p:nvSpPr>
          <p:spPr>
            <a:xfrm>
              <a:off x="0" y="0"/>
              <a:ext cx="816325" cy="185439"/>
            </a:xfrm>
            <a:custGeom>
              <a:avLst/>
              <a:gdLst/>
              <a:ahLst/>
              <a:cxnLst/>
              <a:rect l="l" t="t" r="r" b="b"/>
              <a:pathLst>
                <a:path w="816325" h="185439">
                  <a:moveTo>
                    <a:pt x="42463" y="0"/>
                  </a:moveTo>
                  <a:lnTo>
                    <a:pt x="773862" y="0"/>
                  </a:lnTo>
                  <a:cubicBezTo>
                    <a:pt x="797314" y="0"/>
                    <a:pt x="816325" y="19011"/>
                    <a:pt x="816325" y="42463"/>
                  </a:cubicBezTo>
                  <a:lnTo>
                    <a:pt x="816325" y="142976"/>
                  </a:lnTo>
                  <a:cubicBezTo>
                    <a:pt x="816325" y="166428"/>
                    <a:pt x="797314" y="185439"/>
                    <a:pt x="773862" y="185439"/>
                  </a:cubicBezTo>
                  <a:lnTo>
                    <a:pt x="42463" y="185439"/>
                  </a:lnTo>
                  <a:cubicBezTo>
                    <a:pt x="19011" y="185439"/>
                    <a:pt x="0" y="166428"/>
                    <a:pt x="0" y="142976"/>
                  </a:cubicBezTo>
                  <a:lnTo>
                    <a:pt x="0" y="42463"/>
                  </a:lnTo>
                  <a:cubicBezTo>
                    <a:pt x="0" y="19011"/>
                    <a:pt x="19011" y="0"/>
                    <a:pt x="42463" y="0"/>
                  </a:cubicBezTo>
                  <a:close/>
                </a:path>
              </a:pathLst>
            </a:custGeom>
            <a:solidFill>
              <a:srgbClr val="808285"/>
            </a:solidFill>
          </p:spPr>
          <p:txBody>
            <a:bodyPr/>
            <a:lstStyle/>
            <a:p>
              <a:endParaRPr lang="en-US"/>
            </a:p>
          </p:txBody>
        </p:sp>
        <p:sp>
          <p:nvSpPr>
            <p:cNvPr id="11" name="TextBox 11"/>
            <p:cNvSpPr txBox="1"/>
            <p:nvPr/>
          </p:nvSpPr>
          <p:spPr>
            <a:xfrm>
              <a:off x="0" y="-76200"/>
              <a:ext cx="816325" cy="261639"/>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21</a:t>
              </a:r>
            </a:p>
          </p:txBody>
        </p:sp>
      </p:grpSp>
      <p:grpSp>
        <p:nvGrpSpPr>
          <p:cNvPr id="12" name="Group 12"/>
          <p:cNvGrpSpPr/>
          <p:nvPr/>
        </p:nvGrpSpPr>
        <p:grpSpPr>
          <a:xfrm>
            <a:off x="13214669" y="5669862"/>
            <a:ext cx="3099483" cy="1737293"/>
            <a:chOff x="0" y="0"/>
            <a:chExt cx="816325" cy="457559"/>
          </a:xfrm>
        </p:grpSpPr>
        <p:sp>
          <p:nvSpPr>
            <p:cNvPr id="13" name="Freeform 13"/>
            <p:cNvSpPr/>
            <p:nvPr/>
          </p:nvSpPr>
          <p:spPr>
            <a:xfrm>
              <a:off x="0" y="0"/>
              <a:ext cx="816325" cy="457559"/>
            </a:xfrm>
            <a:custGeom>
              <a:avLst/>
              <a:gdLst/>
              <a:ahLst/>
              <a:cxnLst/>
              <a:rect l="l" t="t" r="r" b="b"/>
              <a:pathLst>
                <a:path w="816325" h="457559">
                  <a:moveTo>
                    <a:pt x="42463" y="0"/>
                  </a:moveTo>
                  <a:lnTo>
                    <a:pt x="773862" y="0"/>
                  </a:lnTo>
                  <a:cubicBezTo>
                    <a:pt x="797314" y="0"/>
                    <a:pt x="816325" y="19011"/>
                    <a:pt x="816325" y="42463"/>
                  </a:cubicBezTo>
                  <a:lnTo>
                    <a:pt x="816325" y="415096"/>
                  </a:lnTo>
                  <a:cubicBezTo>
                    <a:pt x="816325" y="438547"/>
                    <a:pt x="797314" y="457559"/>
                    <a:pt x="773862" y="457559"/>
                  </a:cubicBezTo>
                  <a:lnTo>
                    <a:pt x="42463" y="457559"/>
                  </a:lnTo>
                  <a:cubicBezTo>
                    <a:pt x="19011" y="457559"/>
                    <a:pt x="0" y="438547"/>
                    <a:pt x="0" y="415096"/>
                  </a:cubicBezTo>
                  <a:lnTo>
                    <a:pt x="0" y="42463"/>
                  </a:lnTo>
                  <a:cubicBezTo>
                    <a:pt x="0" y="19011"/>
                    <a:pt x="19011" y="0"/>
                    <a:pt x="42463" y="0"/>
                  </a:cubicBezTo>
                  <a:close/>
                </a:path>
              </a:pathLst>
            </a:custGeom>
            <a:solidFill>
              <a:srgbClr val="808285"/>
            </a:solidFill>
          </p:spPr>
          <p:txBody>
            <a:bodyPr/>
            <a:lstStyle/>
            <a:p>
              <a:endParaRPr lang="en-US"/>
            </a:p>
          </p:txBody>
        </p:sp>
        <p:sp>
          <p:nvSpPr>
            <p:cNvPr id="14" name="TextBox 14"/>
            <p:cNvSpPr txBox="1"/>
            <p:nvPr/>
          </p:nvSpPr>
          <p:spPr>
            <a:xfrm>
              <a:off x="0" y="-76200"/>
              <a:ext cx="816325" cy="533759"/>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75</a:t>
              </a:r>
            </a:p>
          </p:txBody>
        </p:sp>
      </p:grpSp>
      <p:sp>
        <p:nvSpPr>
          <p:cNvPr id="15" name="Freeform 15"/>
          <p:cNvSpPr/>
          <p:nvPr/>
        </p:nvSpPr>
        <p:spPr>
          <a:xfrm>
            <a:off x="15205854" y="7204854"/>
            <a:ext cx="3082146" cy="3082146"/>
          </a:xfrm>
          <a:custGeom>
            <a:avLst/>
            <a:gdLst/>
            <a:ahLst/>
            <a:cxnLst/>
            <a:rect l="l" t="t" r="r" b="b"/>
            <a:pathLst>
              <a:path w="3082146" h="3082146">
                <a:moveTo>
                  <a:pt x="0" y="0"/>
                </a:moveTo>
                <a:lnTo>
                  <a:pt x="3082146" y="0"/>
                </a:lnTo>
                <a:lnTo>
                  <a:pt x="3082146" y="3082146"/>
                </a:lnTo>
                <a:lnTo>
                  <a:pt x="0" y="3082146"/>
                </a:lnTo>
                <a:lnTo>
                  <a:pt x="0" y="0"/>
                </a:lnTo>
                <a:close/>
              </a:path>
            </a:pathLst>
          </a:custGeom>
          <a:blipFill>
            <a:blip r:embed="rId6"/>
            <a:stretch>
              <a:fillRect/>
            </a:stretch>
          </a:blipFill>
        </p:spPr>
        <p:txBody>
          <a:bodyPr/>
          <a:lstStyle/>
          <a:p>
            <a:endParaRPr lang="en-US"/>
          </a:p>
        </p:txBody>
      </p:sp>
      <p:sp>
        <p:nvSpPr>
          <p:cNvPr id="16" name="TextBox 16"/>
          <p:cNvSpPr txBox="1"/>
          <p:nvPr/>
        </p:nvSpPr>
        <p:spPr>
          <a:xfrm>
            <a:off x="8229600" y="747397"/>
            <a:ext cx="8770553" cy="1610541"/>
          </a:xfrm>
          <a:prstGeom prst="rect">
            <a:avLst/>
          </a:prstGeom>
        </p:spPr>
        <p:txBody>
          <a:bodyPr lIns="0" tIns="0" rIns="0" bIns="0" rtlCol="0" anchor="t">
            <a:spAutoFit/>
          </a:bodyPr>
          <a:lstStyle/>
          <a:p>
            <a:pPr algn="r">
              <a:lnSpc>
                <a:spcPts val="11000"/>
              </a:lnSpc>
            </a:pPr>
            <a:r>
              <a:rPr lang="en-US" sz="9734" dirty="0">
                <a:solidFill>
                  <a:srgbClr val="FFFFFF"/>
                </a:solidFill>
                <a:latin typeface="Impact"/>
                <a:ea typeface="Impact"/>
                <a:cs typeface="Impact"/>
                <a:sym typeface="Impact"/>
              </a:rPr>
              <a:t>3. WORK PROGRESS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79597" y="2272466"/>
            <a:ext cx="2871034" cy="2871034"/>
          </a:xfrm>
          <a:custGeom>
            <a:avLst/>
            <a:gdLst/>
            <a:ahLst/>
            <a:cxnLst/>
            <a:rect l="l" t="t" r="r" b="b"/>
            <a:pathLst>
              <a:path w="2871034" h="2871034">
                <a:moveTo>
                  <a:pt x="0" y="0"/>
                </a:moveTo>
                <a:lnTo>
                  <a:pt x="2871034" y="0"/>
                </a:lnTo>
                <a:lnTo>
                  <a:pt x="2871034" y="2871034"/>
                </a:lnTo>
                <a:lnTo>
                  <a:pt x="0" y="2871034"/>
                </a:lnTo>
                <a:lnTo>
                  <a:pt x="0" y="0"/>
                </a:lnTo>
                <a:close/>
              </a:path>
            </a:pathLst>
          </a:custGeom>
          <a:blipFill>
            <a:blip r:embed="rId2"/>
            <a:stretch>
              <a:fillRect/>
            </a:stretch>
          </a:blipFill>
        </p:spPr>
        <p:txBody>
          <a:bodyPr/>
          <a:lstStyle/>
          <a:p>
            <a:endParaRPr lang="en-US"/>
          </a:p>
        </p:txBody>
      </p:sp>
      <p:sp>
        <p:nvSpPr>
          <p:cNvPr id="3" name="Freeform 3"/>
          <p:cNvSpPr/>
          <p:nvPr/>
        </p:nvSpPr>
        <p:spPr>
          <a:xfrm>
            <a:off x="2297831" y="5143500"/>
            <a:ext cx="3234565" cy="3234565"/>
          </a:xfrm>
          <a:custGeom>
            <a:avLst/>
            <a:gdLst/>
            <a:ahLst/>
            <a:cxnLst/>
            <a:rect l="l" t="t" r="r" b="b"/>
            <a:pathLst>
              <a:path w="3234565" h="3234565">
                <a:moveTo>
                  <a:pt x="0" y="0"/>
                </a:moveTo>
                <a:lnTo>
                  <a:pt x="3234565" y="0"/>
                </a:lnTo>
                <a:lnTo>
                  <a:pt x="3234565" y="3234565"/>
                </a:lnTo>
                <a:lnTo>
                  <a:pt x="0" y="3234565"/>
                </a:lnTo>
                <a:lnTo>
                  <a:pt x="0" y="0"/>
                </a:lnTo>
                <a:close/>
              </a:path>
            </a:pathLst>
          </a:custGeom>
          <a:blipFill>
            <a:blip r:embed="rId3"/>
            <a:stretch>
              <a:fillRect/>
            </a:stretch>
          </a:blipFill>
        </p:spPr>
        <p:txBody>
          <a:bodyPr/>
          <a:lstStyle/>
          <a:p>
            <a:endParaRPr lang="en-US"/>
          </a:p>
        </p:txBody>
      </p:sp>
      <p:sp>
        <p:nvSpPr>
          <p:cNvPr id="4" name="Freeform 4"/>
          <p:cNvSpPr/>
          <p:nvPr/>
        </p:nvSpPr>
        <p:spPr>
          <a:xfrm>
            <a:off x="6272966" y="2272466"/>
            <a:ext cx="2871034" cy="2871034"/>
          </a:xfrm>
          <a:custGeom>
            <a:avLst/>
            <a:gdLst/>
            <a:ahLst/>
            <a:cxnLst/>
            <a:rect l="l" t="t" r="r" b="b"/>
            <a:pathLst>
              <a:path w="2871034" h="2871034">
                <a:moveTo>
                  <a:pt x="0" y="0"/>
                </a:moveTo>
                <a:lnTo>
                  <a:pt x="2871034" y="0"/>
                </a:lnTo>
                <a:lnTo>
                  <a:pt x="2871034" y="2871034"/>
                </a:lnTo>
                <a:lnTo>
                  <a:pt x="0" y="2871034"/>
                </a:lnTo>
                <a:lnTo>
                  <a:pt x="0" y="0"/>
                </a:lnTo>
                <a:close/>
              </a:path>
            </a:pathLst>
          </a:custGeom>
          <a:blipFill>
            <a:blip r:embed="rId4"/>
            <a:stretch>
              <a:fillRect t="-67" b="-67"/>
            </a:stretch>
          </a:blipFill>
        </p:spPr>
        <p:txBody>
          <a:bodyPr/>
          <a:lstStyle/>
          <a:p>
            <a:endParaRPr lang="en-US"/>
          </a:p>
        </p:txBody>
      </p:sp>
      <p:sp>
        <p:nvSpPr>
          <p:cNvPr id="5" name="Freeform 5"/>
          <p:cNvSpPr/>
          <p:nvPr/>
        </p:nvSpPr>
        <p:spPr>
          <a:xfrm>
            <a:off x="9334811" y="5328487"/>
            <a:ext cx="4310455" cy="3234565"/>
          </a:xfrm>
          <a:custGeom>
            <a:avLst/>
            <a:gdLst/>
            <a:ahLst/>
            <a:cxnLst/>
            <a:rect l="l" t="t" r="r" b="b"/>
            <a:pathLst>
              <a:path w="4310455" h="3234565">
                <a:moveTo>
                  <a:pt x="0" y="0"/>
                </a:moveTo>
                <a:lnTo>
                  <a:pt x="4310454" y="0"/>
                </a:lnTo>
                <a:lnTo>
                  <a:pt x="4310454" y="3234566"/>
                </a:lnTo>
                <a:lnTo>
                  <a:pt x="0" y="3234566"/>
                </a:lnTo>
                <a:lnTo>
                  <a:pt x="0" y="0"/>
                </a:lnTo>
                <a:close/>
              </a:path>
            </a:pathLst>
          </a:custGeom>
          <a:blipFill>
            <a:blip r:embed="rId5"/>
            <a:stretch>
              <a:fillRect/>
            </a:stretch>
          </a:blipFill>
        </p:spPr>
        <p:txBody>
          <a:bodyPr/>
          <a:lstStyle/>
          <a:p>
            <a:endParaRPr lang="en-US"/>
          </a:p>
        </p:txBody>
      </p:sp>
      <p:sp>
        <p:nvSpPr>
          <p:cNvPr id="6" name="Freeform 6"/>
          <p:cNvSpPr/>
          <p:nvPr/>
        </p:nvSpPr>
        <p:spPr>
          <a:xfrm>
            <a:off x="6287100" y="5328487"/>
            <a:ext cx="2856900" cy="2864590"/>
          </a:xfrm>
          <a:custGeom>
            <a:avLst/>
            <a:gdLst/>
            <a:ahLst/>
            <a:cxnLst/>
            <a:rect l="l" t="t" r="r" b="b"/>
            <a:pathLst>
              <a:path w="2856900" h="2864590">
                <a:moveTo>
                  <a:pt x="0" y="0"/>
                </a:moveTo>
                <a:lnTo>
                  <a:pt x="2856900" y="0"/>
                </a:lnTo>
                <a:lnTo>
                  <a:pt x="2856900" y="2864591"/>
                </a:lnTo>
                <a:lnTo>
                  <a:pt x="0" y="2864591"/>
                </a:lnTo>
                <a:lnTo>
                  <a:pt x="0" y="0"/>
                </a:lnTo>
                <a:close/>
              </a:path>
            </a:pathLst>
          </a:custGeom>
          <a:blipFill>
            <a:blip r:embed="rId6"/>
            <a:stretch>
              <a:fillRect/>
            </a:stretch>
          </a:blipFill>
        </p:spPr>
        <p:txBody>
          <a:bodyPr/>
          <a:lstStyle/>
          <a:p>
            <a:endParaRPr lang="en-US"/>
          </a:p>
        </p:txBody>
      </p:sp>
      <p:sp>
        <p:nvSpPr>
          <p:cNvPr id="7" name="Freeform 7"/>
          <p:cNvSpPr/>
          <p:nvPr/>
        </p:nvSpPr>
        <p:spPr>
          <a:xfrm>
            <a:off x="9886950" y="2457453"/>
            <a:ext cx="2871034" cy="2871034"/>
          </a:xfrm>
          <a:custGeom>
            <a:avLst/>
            <a:gdLst/>
            <a:ahLst/>
            <a:cxnLst/>
            <a:rect l="l" t="t" r="r" b="b"/>
            <a:pathLst>
              <a:path w="2871034" h="2871034">
                <a:moveTo>
                  <a:pt x="0" y="0"/>
                </a:moveTo>
                <a:lnTo>
                  <a:pt x="2871034" y="0"/>
                </a:lnTo>
                <a:lnTo>
                  <a:pt x="2871034" y="2871034"/>
                </a:lnTo>
                <a:lnTo>
                  <a:pt x="0" y="2871034"/>
                </a:lnTo>
                <a:lnTo>
                  <a:pt x="0" y="0"/>
                </a:lnTo>
                <a:close/>
              </a:path>
            </a:pathLst>
          </a:custGeom>
          <a:blipFill>
            <a:blip r:embed="rId7"/>
            <a:stretch>
              <a:fillRect/>
            </a:stretch>
          </a:blipFill>
        </p:spPr>
        <p:txBody>
          <a:bodyPr/>
          <a:lstStyle/>
          <a:p>
            <a:endParaRPr lang="en-US"/>
          </a:p>
        </p:txBody>
      </p:sp>
      <p:sp>
        <p:nvSpPr>
          <p:cNvPr id="8" name="Freeform 8"/>
          <p:cNvSpPr/>
          <p:nvPr/>
        </p:nvSpPr>
        <p:spPr>
          <a:xfrm>
            <a:off x="13500934" y="2610714"/>
            <a:ext cx="2717773" cy="2717773"/>
          </a:xfrm>
          <a:custGeom>
            <a:avLst/>
            <a:gdLst/>
            <a:ahLst/>
            <a:cxnLst/>
            <a:rect l="l" t="t" r="r" b="b"/>
            <a:pathLst>
              <a:path w="2717773" h="2717773">
                <a:moveTo>
                  <a:pt x="0" y="0"/>
                </a:moveTo>
                <a:lnTo>
                  <a:pt x="2717773" y="0"/>
                </a:lnTo>
                <a:lnTo>
                  <a:pt x="2717773" y="2717773"/>
                </a:lnTo>
                <a:lnTo>
                  <a:pt x="0" y="2717773"/>
                </a:lnTo>
                <a:lnTo>
                  <a:pt x="0" y="0"/>
                </a:lnTo>
                <a:close/>
              </a:path>
            </a:pathLst>
          </a:custGeom>
          <a:blipFill>
            <a:blip r:embed="rId8"/>
            <a:stretch>
              <a:fillRect/>
            </a:stretch>
          </a:blipFill>
        </p:spPr>
        <p:txBody>
          <a:bodyPr/>
          <a:lstStyle/>
          <a:p>
            <a:endParaRPr lang="en-US"/>
          </a:p>
        </p:txBody>
      </p:sp>
      <p:sp>
        <p:nvSpPr>
          <p:cNvPr id="9" name="Freeform 9"/>
          <p:cNvSpPr/>
          <p:nvPr/>
        </p:nvSpPr>
        <p:spPr>
          <a:xfrm>
            <a:off x="13500934" y="5587908"/>
            <a:ext cx="2717773" cy="2605169"/>
          </a:xfrm>
          <a:custGeom>
            <a:avLst/>
            <a:gdLst/>
            <a:ahLst/>
            <a:cxnLst/>
            <a:rect l="l" t="t" r="r" b="b"/>
            <a:pathLst>
              <a:path w="2717773" h="2605169">
                <a:moveTo>
                  <a:pt x="0" y="0"/>
                </a:moveTo>
                <a:lnTo>
                  <a:pt x="2717773" y="0"/>
                </a:lnTo>
                <a:lnTo>
                  <a:pt x="2717773" y="2605170"/>
                </a:lnTo>
                <a:lnTo>
                  <a:pt x="0" y="2605170"/>
                </a:lnTo>
                <a:lnTo>
                  <a:pt x="0" y="0"/>
                </a:lnTo>
                <a:close/>
              </a:path>
            </a:pathLst>
          </a:custGeom>
          <a:blipFill>
            <a:blip r:embed="rId9"/>
            <a:stretch>
              <a:fillRect l="-2567" r="-504"/>
            </a:stretch>
          </a:blipFill>
        </p:spPr>
        <p:txBody>
          <a:bodyPr/>
          <a:lstStyle/>
          <a:p>
            <a:endParaRPr lang="en-US"/>
          </a:p>
        </p:txBody>
      </p:sp>
      <p:sp>
        <p:nvSpPr>
          <p:cNvPr id="10" name="TextBox 10"/>
          <p:cNvSpPr txBox="1"/>
          <p:nvPr/>
        </p:nvSpPr>
        <p:spPr>
          <a:xfrm>
            <a:off x="5350631" y="895350"/>
            <a:ext cx="11908669" cy="1410643"/>
          </a:xfrm>
          <a:prstGeom prst="rect">
            <a:avLst/>
          </a:prstGeom>
        </p:spPr>
        <p:txBody>
          <a:bodyPr wrap="square" lIns="0" tIns="0" rIns="0" bIns="0" rtlCol="0" anchor="t">
            <a:spAutoFit/>
          </a:bodyPr>
          <a:lstStyle/>
          <a:p>
            <a:pPr algn="r">
              <a:lnSpc>
                <a:spcPts val="11000"/>
              </a:lnSpc>
            </a:pPr>
            <a:r>
              <a:rPr lang="en-US" sz="9734" dirty="0">
                <a:solidFill>
                  <a:srgbClr val="FFFFFF"/>
                </a:solidFill>
                <a:latin typeface="Impact"/>
                <a:ea typeface="Impact"/>
                <a:cs typeface="Impact"/>
                <a:sym typeface="Impact"/>
              </a:rPr>
              <a:t>4. PROGRAMS WE USED</a:t>
            </a:r>
          </a:p>
        </p:txBody>
      </p:sp>
      <p:sp>
        <p:nvSpPr>
          <p:cNvPr id="11" name="Freeform 11"/>
          <p:cNvSpPr/>
          <p:nvPr/>
        </p:nvSpPr>
        <p:spPr>
          <a:xfrm>
            <a:off x="-2914050" y="-3089262"/>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8132" y="3969601"/>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TextBox 5"/>
          <p:cNvSpPr txBox="1"/>
          <p:nvPr/>
        </p:nvSpPr>
        <p:spPr>
          <a:xfrm>
            <a:off x="6484950" y="6160443"/>
            <a:ext cx="5318100" cy="1200658"/>
          </a:xfrm>
          <a:prstGeom prst="rect">
            <a:avLst/>
          </a:prstGeom>
        </p:spPr>
        <p:txBody>
          <a:bodyPr lIns="0" tIns="0" rIns="0" bIns="0" rtlCol="0" anchor="t">
            <a:spAutoFit/>
          </a:bodyPr>
          <a:lstStyle/>
          <a:p>
            <a:pPr algn="ctr">
              <a:lnSpc>
                <a:spcPts val="4736"/>
              </a:lnSpc>
            </a:pPr>
            <a:r>
              <a:rPr lang="en-US" sz="3200" spc="742" dirty="0">
                <a:solidFill>
                  <a:srgbClr val="FFFFFF"/>
                </a:solidFill>
                <a:latin typeface="Poppins"/>
                <a:ea typeface="Poppins"/>
                <a:cs typeface="Poppins"/>
                <a:sym typeface="Poppins"/>
              </a:rPr>
              <a:t>LES'T CONTINUE TO THE DEMO</a:t>
            </a:r>
          </a:p>
        </p:txBody>
      </p:sp>
      <p:sp>
        <p:nvSpPr>
          <p:cNvPr id="6" name="Freeform 6"/>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15">
            <a:extLst>
              <a:ext uri="{FF2B5EF4-FFF2-40B4-BE49-F238E27FC236}">
                <a16:creationId xmlns:a16="http://schemas.microsoft.com/office/drawing/2014/main" id="{5519DC16-CA21-5E5D-029D-572449A3CC66}"/>
              </a:ext>
            </a:extLst>
          </p:cNvPr>
          <p:cNvSpPr/>
          <p:nvPr/>
        </p:nvSpPr>
        <p:spPr>
          <a:xfrm>
            <a:off x="15205854" y="7204854"/>
            <a:ext cx="3082146" cy="3082146"/>
          </a:xfrm>
          <a:custGeom>
            <a:avLst/>
            <a:gdLst/>
            <a:ahLst/>
            <a:cxnLst/>
            <a:rect l="l" t="t" r="r" b="b"/>
            <a:pathLst>
              <a:path w="3082146" h="3082146">
                <a:moveTo>
                  <a:pt x="0" y="0"/>
                </a:moveTo>
                <a:lnTo>
                  <a:pt x="3082146" y="0"/>
                </a:lnTo>
                <a:lnTo>
                  <a:pt x="3082146" y="3082146"/>
                </a:lnTo>
                <a:lnTo>
                  <a:pt x="0" y="3082146"/>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113</Words>
  <Application>Microsoft Office PowerPoint</Application>
  <PresentationFormat>Custom</PresentationFormat>
  <Paragraphs>31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Calibri</vt:lpstr>
      <vt:lpstr>Poppins Bold</vt:lpstr>
      <vt:lpstr>Arial</vt:lpstr>
      <vt:lpstr>Impact</vt:lpstr>
      <vt:lpstr>Anton</vt:lpstr>
      <vt:lpstr>Poppins Medium</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Autodorm</dc:title>
  <cp:lastModifiedBy>Антонио Ивов Иванов</cp:lastModifiedBy>
  <cp:revision>3</cp:revision>
  <dcterms:created xsi:type="dcterms:W3CDTF">2006-08-16T00:00:00Z</dcterms:created>
  <dcterms:modified xsi:type="dcterms:W3CDTF">2025-05-11T16:11:30Z</dcterms:modified>
  <dc:identifier>DAGnJu3JAjE</dc:identifier>
</cp:coreProperties>
</file>